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314" r:id="rId5"/>
    <p:sldId id="320" r:id="rId6"/>
    <p:sldId id="317" r:id="rId7"/>
    <p:sldId id="319" r:id="rId8"/>
    <p:sldId id="321" r:id="rId9"/>
    <p:sldId id="328" r:id="rId10"/>
    <p:sldId id="327" r:id="rId11"/>
    <p:sldId id="322" r:id="rId12"/>
    <p:sldId id="325" r:id="rId13"/>
    <p:sldId id="330" r:id="rId14"/>
    <p:sldId id="329" r:id="rId15"/>
    <p:sldId id="324" r:id="rId16"/>
    <p:sldId id="315" r:id="rId17"/>
    <p:sldId id="316" r:id="rId18"/>
    <p:sldId id="331" r:id="rId19"/>
    <p:sldId id="333" r:id="rId20"/>
    <p:sldId id="332" r:id="rId21"/>
    <p:sldId id="334" r:id="rId22"/>
    <p:sldId id="335" r:id="rId23"/>
    <p:sldId id="336" r:id="rId24"/>
    <p:sldId id="337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B1844-90D1-4F60-8A60-526BF29B7B7F}">
          <p14:sldIdLst>
            <p14:sldId id="314"/>
          </p14:sldIdLst>
        </p14:section>
        <p14:section name="Mode Shape" id="{060E1A24-D0FF-4ADE-8CD5-F49FFF2DFFBA}">
          <p14:sldIdLst>
            <p14:sldId id="320"/>
          </p14:sldIdLst>
        </p14:section>
        <p14:section name="V" id="{F6979FA3-70D9-4D70-A0AE-ACF39FAF6C34}">
          <p14:sldIdLst>
            <p14:sldId id="317"/>
            <p14:sldId id="319"/>
            <p14:sldId id="321"/>
            <p14:sldId id="328"/>
            <p14:sldId id="327"/>
            <p14:sldId id="322"/>
            <p14:sldId id="325"/>
          </p14:sldIdLst>
        </p14:section>
        <p14:section name="Five" id="{78702582-25EE-4CB1-B256-73085B081BD9}">
          <p14:sldIdLst>
            <p14:sldId id="330"/>
            <p14:sldId id="329"/>
          </p14:sldIdLst>
        </p14:section>
        <p14:section name="Nonlinear Hinge" id="{620C39FA-3748-455A-969A-AD641E276C2F}">
          <p14:sldIdLst>
            <p14:sldId id="324"/>
            <p14:sldId id="315"/>
          </p14:sldIdLst>
        </p14:section>
        <p14:section name="P-Delta" id="{D95849AB-1260-41EC-AC18-4C618901248D}">
          <p14:sldIdLst>
            <p14:sldId id="316"/>
            <p14:sldId id="331"/>
            <p14:sldId id="333"/>
            <p14:sldId id="332"/>
          </p14:sldIdLst>
        </p14:section>
        <p14:section name="IDA" id="{EF44236A-01CB-4A24-97DA-B39A4C931137}">
          <p14:sldIdLst>
            <p14:sldId id="334"/>
            <p14:sldId id="335"/>
            <p14:sldId id="336"/>
          </p14:sldIdLst>
        </p14:section>
        <p14:section name="Roadmap" id="{E14443FE-A68A-4734-81CD-AA6495680313}">
          <p14:sldIdLst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7F7F7"/>
    <a:srgbClr val="FE1359"/>
    <a:srgbClr val="FAF8F9"/>
    <a:srgbClr val="F9E5D7"/>
    <a:srgbClr val="1B1B1B"/>
    <a:srgbClr val="FAFAFA"/>
    <a:srgbClr val="2B2B2B"/>
    <a:srgbClr val="F05C6A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81417" autoAdjust="0"/>
  </p:normalViewPr>
  <p:slideViewPr>
    <p:cSldViewPr snapToGrid="0">
      <p:cViewPr varScale="1">
        <p:scale>
          <a:sx n="94" d="100"/>
          <a:sy n="94" d="100"/>
        </p:scale>
        <p:origin x="936" y="78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Pushover mode 1, 4, MMC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10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68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CUT</a:t>
            </a:r>
            <a:r>
              <a:rPr lang="fr-FR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  <a:r>
              <a:rPr lang="en-US" altLang="zh-TW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(9)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/>
              <a:t>5 MULTI CUT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4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71" y="2496520"/>
            <a:ext cx="4323319" cy="2116400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6797040" y="2887972"/>
            <a:ext cx="3627120" cy="1107440"/>
            <a:chOff x="6807200" y="2702560"/>
            <a:chExt cx="3627120" cy="1107440"/>
          </a:xfrm>
        </p:grpSpPr>
        <p:cxnSp>
          <p:nvCxnSpPr>
            <p:cNvPr id="10" name="直線接點 9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 rot="10800000">
            <a:off x="6797040" y="4411971"/>
            <a:ext cx="3627120" cy="1107440"/>
            <a:chOff x="6807200" y="2702560"/>
            <a:chExt cx="3627120" cy="1107440"/>
          </a:xfrm>
        </p:grpSpPr>
        <p:cxnSp>
          <p:nvCxnSpPr>
            <p:cNvPr id="33" name="直線接點 32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5"/>
          <p:cNvSpPr>
            <a:spLocks/>
          </p:cNvSpPr>
          <p:nvPr/>
        </p:nvSpPr>
        <p:spPr bwMode="auto">
          <a:xfrm>
            <a:off x="7781889" y="233271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文字方塊 42"/>
          <p:cNvSpPr txBox="1"/>
          <p:nvPr/>
        </p:nvSpPr>
        <p:spPr>
          <a:xfrm>
            <a:off x="8270240" y="2286001"/>
            <a:ext cx="85170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Pattern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941021" y="3984546"/>
            <a:ext cx="26545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r="613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3680" y="5008879"/>
            <a:ext cx="51071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Five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25227" y="5008880"/>
            <a:ext cx="57804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Four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611450" y="5222592"/>
            <a:ext cx="21346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60080" y="5008879"/>
            <a:ext cx="0" cy="1849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109861" y="5008879"/>
            <a:ext cx="10140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4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5" y="0"/>
            <a:ext cx="10665869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4" y="0"/>
            <a:ext cx="10526012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8" y="0"/>
            <a:ext cx="11424863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7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Roadmap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2050" name="Picture 2" descr="https://coggle-downloads-production.s3.eu-west-1.amazonaws.com/606b23c38c3130dbf23fb5e641ac290f958b163ff50e8059a87908c8c6534d1a/download.png?AWSAccessKeyId=ASIA4YTCGXFHNI4RPYYZ&amp;Expires=1547120947&amp;Signature=kBk8ay5C7QB94iDMeYWvdQjpugo%3D&amp;x-amz-security-token=FQoGZXIvYXdzEEUaDHAlVL75kw1MbGZHPyLwAbOEHIFndnGWsG21vHtVfkNpXRMOi5voY%2FTF0983pYs6Nb0tN6lwPJtT1e0pdtdIIsNqBCgpwQs1%2B%2BrTsDX%2BYjz49k4%2Bq5tuLC1wPnEWK%2FlukAI2Z1RU1Cw2GxJgmRw3YADK%2FB9FP4DMtUiXilImzCj8kvEh5RatFaKVgtEuTBw8yWj%2FULVwtZ4sWmPgLhwsmngv8sTbL8so%2F4FAVRl0YaJaGQm5KIfvCk8gP9pCDOAVqTj%2F5j1DPQkb2D1nOwgf2F9HtrlfjgMAf%2FaIrtJf1fFYxOIs2CZwe6Yfw%2BtJd4TgDdtVEmyROWbFgI0l5t8EgSjD7drhBQ%3D%3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810"/>
            <a:ext cx="12192000" cy="454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 smtClean="0"/>
              <a:t>Nonlinear</a:t>
            </a:r>
          </a:p>
          <a:p>
            <a:r>
              <a:rPr lang="en-US" altLang="zh-TW" dirty="0" smtClean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144" y="2009494"/>
            <a:ext cx="3456000" cy="4303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283" y="2009104"/>
            <a:ext cx="3456313" cy="43043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2890" y="2009104"/>
            <a:ext cx="1123950" cy="19716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53225" y="2847779"/>
            <a:ext cx="624840" cy="11329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7660640" y="2397761"/>
            <a:ext cx="2762250" cy="5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10705465" y="1849120"/>
            <a:ext cx="680720" cy="6807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467327" y="1280160"/>
            <a:ext cx="29216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 Nonlinear Beam Hinge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75593" y="1280160"/>
            <a:ext cx="252569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Nonlinear Beam Hinge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5374640" y="568960"/>
            <a:ext cx="0" cy="5744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467327" y="852735"/>
            <a:ext cx="9787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T=0.345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576248" y="852734"/>
            <a:ext cx="97077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T=0.752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7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 smtClean="0"/>
              <a:t>Nonlinear</a:t>
            </a:r>
          </a:p>
          <a:p>
            <a:r>
              <a:rPr lang="en-US" altLang="zh-TW" dirty="0" smtClean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P-Delta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223" y="2003460"/>
            <a:ext cx="3456000" cy="43039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9" y="3441789"/>
            <a:ext cx="2166563" cy="24303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2689" y="1280851"/>
            <a:ext cx="6636591" cy="19313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75725" y="2693091"/>
            <a:ext cx="3104944" cy="3650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975725" y="3441789"/>
            <a:ext cx="161037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Local Buckling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3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9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9D5123-0174-1A45-8AA1-B73522386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 smtClean="0"/>
              <a:t>Mode Pushover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C727D-99CD-A649-9E95-62E3952A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3465" y="1594167"/>
            <a:ext cx="895350" cy="4924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7625" y="1630997"/>
            <a:ext cx="1209675" cy="4867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70295" y="2001520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1</m:t>
                      </m:r>
                    </m:oMath>
                  </m:oMathPara>
                </a14:m>
                <a:endParaRPr lang="zh-TW" alt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95" y="2001520"/>
                <a:ext cx="9972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940913" y="2001519"/>
                <a:ext cx="997260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4</m:t>
                      </m:r>
                    </m:oMath>
                  </m:oMathPara>
                </a14:m>
                <a:endParaRPr lang="zh-TW" alt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913" y="2001519"/>
                <a:ext cx="99726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545070" y="2001519"/>
                <a:ext cx="3436775" cy="2238818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000" i="1" dirty="0" smtClean="0">
                    <a:latin typeface="Cambria Math" panose="02040503050406030204" pitchFamily="18" charset="0"/>
                    <a:cs typeface="Segoe UI Light" panose="020B0502040204020203" pitchFamily="34" charset="0"/>
                  </a:rPr>
                  <a:t>MMC: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1∗0.85+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4∗0.11</m:t>
                      </m:r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070" y="2001519"/>
                <a:ext cx="3436775" cy="2238818"/>
              </a:xfrm>
              <a:prstGeom prst="rect">
                <a:avLst/>
              </a:prstGeom>
              <a:blipFill>
                <a:blip r:embed="rId7"/>
                <a:stretch>
                  <a:fillRect l="-4618" t="-2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4"/>
          <p:cNvSpPr txBox="1"/>
          <p:nvPr/>
        </p:nvSpPr>
        <p:spPr>
          <a:xfrm>
            <a:off x="1070295" y="2602008"/>
            <a:ext cx="871392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1316kN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140mm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4"/>
          <p:cNvSpPr txBox="1"/>
          <p:nvPr/>
        </p:nvSpPr>
        <p:spPr>
          <a:xfrm>
            <a:off x="3940913" y="2602009"/>
            <a:ext cx="869790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1627kN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50mm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4"/>
          <p:cNvSpPr txBox="1"/>
          <p:nvPr/>
        </p:nvSpPr>
        <p:spPr>
          <a:xfrm>
            <a:off x="7545070" y="4197805"/>
            <a:ext cx="866584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558kN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109mm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540000" y="1362131"/>
            <a:ext cx="10300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0.261835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540000" y="2722880"/>
            <a:ext cx="9467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0.171129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834640" y="4511040"/>
            <a:ext cx="10749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0.066064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8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err="1" smtClean="0">
                <a:solidFill>
                  <a:schemeClr val="accent1"/>
                </a:solidFill>
              </a:rPr>
              <a:t>Now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Benchmark IDA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altLang="zh-TW" dirty="0" smtClean="0"/>
              <a:t>Next</a:t>
            </a:r>
            <a:endParaRPr lang="fr-FR" dirty="0"/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394467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 smtClean="0"/>
              <a:t>人工斷筋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開發程式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90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Sway Special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42" y="3266438"/>
            <a:ext cx="5210982" cy="15276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47" y="1339099"/>
            <a:ext cx="435353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5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87" y="2198044"/>
            <a:ext cx="4320000" cy="39314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8043"/>
            <a:ext cx="4320000" cy="393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498555" y="1617879"/>
            <a:ext cx="14564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Sway Special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152601" y="1617878"/>
            <a:ext cx="166257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Sway Ordinary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45273" y="5201920"/>
            <a:ext cx="1347485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Vp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=101.851t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Vu=117.719t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55027" y="5201920"/>
            <a:ext cx="1334661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 err="1" smtClean="0"/>
              <a:t>Vp</a:t>
            </a:r>
            <a:r>
              <a:rPr lang="en-US" altLang="zh-TW" dirty="0" smtClean="0"/>
              <a:t>=82.152t</a:t>
            </a:r>
            <a:endParaRPr lang="en-US" altLang="zh-TW" dirty="0"/>
          </a:p>
          <a:p>
            <a:r>
              <a:rPr lang="en-US" altLang="zh-TW" dirty="0" smtClean="0"/>
              <a:t>Vu=48.833t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122072" y="1617878"/>
            <a:ext cx="140038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Consider </a:t>
            </a:r>
            <a:r>
              <a:rPr lang="en-US" altLang="zh-TW" dirty="0" err="1"/>
              <a:t>Vp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982200" y="1619662"/>
            <a:ext cx="17963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No Consider </a:t>
            </a:r>
            <a:r>
              <a:rPr lang="en-US" altLang="zh-TW" dirty="0" err="1"/>
              <a:t>Vp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26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</a:t>
            </a:r>
            <a:r>
              <a:rPr lang="en-US" altLang="zh-TW" dirty="0" smtClean="0"/>
              <a:t>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Shear Rebar Area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131</Words>
  <Application>Microsoft Office PowerPoint</Application>
  <PresentationFormat>寬螢幕</PresentationFormat>
  <Paragraphs>78</Paragraphs>
  <Slides>21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241</cp:revision>
  <dcterms:created xsi:type="dcterms:W3CDTF">2015-10-12T10:51:44Z</dcterms:created>
  <dcterms:modified xsi:type="dcterms:W3CDTF">2019-01-10T13:59:44Z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